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D762EB-59A9-40D5-85EF-4E359E4CA9FC}" v="3" dt="2024-09-12T03:30:16.5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5" d="100"/>
          <a:sy n="75" d="100"/>
        </p:scale>
        <p:origin x="782" y="4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agentaaustria-my.sharepoint.com/personal/johannes_achter_magenta_at/Documents/3GPP/3GPP_SA%23105/Docs/SP-241351.zip" TargetMode="External"/><Relationship Id="rId3" Type="http://schemas.openxmlformats.org/officeDocument/2006/relationships/hyperlink" Target="https://magentaaustria-my.sharepoint.com/personal/johannes_achter_magenta_at/Documents/3GPP/3GPP_SA%23105/Docs/SP-241317.zip" TargetMode="External"/><Relationship Id="rId7" Type="http://schemas.openxmlformats.org/officeDocument/2006/relationships/hyperlink" Target="https://magentaaustria-my.sharepoint.com/personal/johannes_achter_magenta_at/Documents/3GPP/3GPP_SA%23105/Docs/SP-241347.zip" TargetMode="External"/><Relationship Id="rId12" Type="http://schemas.openxmlformats.org/officeDocument/2006/relationships/hyperlink" Target="https://magentaaustria-my.sharepoint.com/personal/johannes_achter_magenta_at/Documents/3GPP/3GPP_SA%23105/Docs/SP-241336.zip" TargetMode="External"/><Relationship Id="rId2" Type="http://schemas.openxmlformats.org/officeDocument/2006/relationships/hyperlink" Target="https://magentaaustria-my.sharepoint.com/personal/johannes_achter_magenta_at/Documents/3GPP/3GPP_SA%23105/Docs/SP-24112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agentaaustria-my.sharepoint.com/personal/johannes_achter_magenta_at/Documents/3GPP/3GPP_SA%23105/Docs/SP-241339.zip" TargetMode="External"/><Relationship Id="rId11" Type="http://schemas.openxmlformats.org/officeDocument/2006/relationships/hyperlink" Target="https://magentaaustria-my.sharepoint.com/personal/johannes_achter_magenta_at/Documents/3GPP/3GPP_SA%23105/Docs/SP-241335.zip" TargetMode="External"/><Relationship Id="rId5" Type="http://schemas.openxmlformats.org/officeDocument/2006/relationships/hyperlink" Target="https://magentaaustria-my.sharepoint.com/personal/johannes_achter_magenta_at/Documents/3GPP/3GPP_SA%23105/Docs/SP-241338.zip" TargetMode="External"/><Relationship Id="rId10" Type="http://schemas.openxmlformats.org/officeDocument/2006/relationships/hyperlink" Target="https://magentaaustria-my.sharepoint.com/personal/johannes_achter_magenta_at/Documents/3GPP/3GPP_SA%23105/Docs/SP-241326.zip" TargetMode="External"/><Relationship Id="rId4" Type="http://schemas.openxmlformats.org/officeDocument/2006/relationships/hyperlink" Target="https://magentaaustria-my.sharepoint.com/personal/johannes_achter_magenta_at/Documents/3GPP/3GPP_SA%23105/Docs/SP-241325.zip" TargetMode="External"/><Relationship Id="rId9" Type="http://schemas.openxmlformats.org/officeDocument/2006/relationships/hyperlink" Target="https://magentaaustria-my.sharepoint.com/personal/johannes_achter_magenta_at/Documents/3GPP/3GPP_SA%23105/Docs/SP-241234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Report of drafting session on FS_AIML_CAL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Johannes Achter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WID Rapporteur, Deutsche Telekom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A456E9B3-2689-78A4-2632-986759160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9734550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TSG SA Meeting #SP-105				</a:t>
            </a:r>
            <a:r>
              <a:rPr lang="en-GB" sz="18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SP-241400</a:t>
            </a:r>
            <a:endParaRPr lang="en-GB" sz="1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 – 13 September 2024, Melbourne, Australia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Meeting in session on 12. Sept 24, 08:00 – 09:00</a:t>
            </a:r>
          </a:p>
          <a:p>
            <a:r>
              <a:rPr lang="en-US" altLang="en-US" dirty="0"/>
              <a:t>Input documents handled: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 err="1"/>
              <a:t>pCRs</a:t>
            </a:r>
            <a:r>
              <a:rPr lang="en-US" altLang="en-US" dirty="0"/>
              <a:t> on TR 22.850 for clause 2, 5.1, 5.2, 5.3 and 6 drafted</a:t>
            </a:r>
          </a:p>
          <a:p>
            <a:endParaRPr lang="en-US" altLang="en-US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0579A1A-21CE-9228-C890-3A44E37DC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554733"/>
              </p:ext>
            </p:extLst>
          </p:nvPr>
        </p:nvGraphicFramePr>
        <p:xfrm>
          <a:off x="1814321" y="2870994"/>
          <a:ext cx="7703821" cy="179451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29709">
                  <a:extLst>
                    <a:ext uri="{9D8B030D-6E8A-4147-A177-3AD203B41FA5}">
                      <a16:colId xmlns:a16="http://schemas.microsoft.com/office/drawing/2014/main" val="3369159966"/>
                    </a:ext>
                  </a:extLst>
                </a:gridCol>
                <a:gridCol w="904187">
                  <a:extLst>
                    <a:ext uri="{9D8B030D-6E8A-4147-A177-3AD203B41FA5}">
                      <a16:colId xmlns:a16="http://schemas.microsoft.com/office/drawing/2014/main" val="4084790563"/>
                    </a:ext>
                  </a:extLst>
                </a:gridCol>
                <a:gridCol w="831269">
                  <a:extLst>
                    <a:ext uri="{9D8B030D-6E8A-4147-A177-3AD203B41FA5}">
                      <a16:colId xmlns:a16="http://schemas.microsoft.com/office/drawing/2014/main" val="1709359615"/>
                    </a:ext>
                  </a:extLst>
                </a:gridCol>
                <a:gridCol w="3358800">
                  <a:extLst>
                    <a:ext uri="{9D8B030D-6E8A-4147-A177-3AD203B41FA5}">
                      <a16:colId xmlns:a16="http://schemas.microsoft.com/office/drawing/2014/main" val="213133554"/>
                    </a:ext>
                  </a:extLst>
                </a:gridCol>
                <a:gridCol w="1679856">
                  <a:extLst>
                    <a:ext uri="{9D8B030D-6E8A-4147-A177-3AD203B41FA5}">
                      <a16:colId xmlns:a16="http://schemas.microsoft.com/office/drawing/2014/main" val="13326912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2"/>
                        </a:rPr>
                        <a:t>SP-241125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b="0" kern="1200" dirty="0">
                          <a:solidFill>
                            <a:schemeClr val="dk1"/>
                          </a:solidFill>
                          <a:effectLst/>
                        </a:rPr>
                        <a:t>P-CR</a:t>
                      </a:r>
                      <a:endParaRPr lang="de-AT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b="0" kern="1200" dirty="0">
                          <a:solidFill>
                            <a:schemeClr val="dk1"/>
                          </a:solidFill>
                          <a:effectLst/>
                        </a:rPr>
                        <a:t>Approval</a:t>
                      </a:r>
                      <a:endParaRPr lang="de-AT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b="0" kern="1200" dirty="0">
                          <a:solidFill>
                            <a:schemeClr val="dk1"/>
                          </a:solidFill>
                          <a:effectLst/>
                        </a:rPr>
                        <a:t>22.850: Overview of AI/ML related activities in all Working Groups</a:t>
                      </a:r>
                      <a:endParaRPr lang="de-AT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b="0" kern="1200" dirty="0">
                          <a:solidFill>
                            <a:schemeClr val="dk1"/>
                          </a:solidFill>
                          <a:effectLst/>
                        </a:rPr>
                        <a:t>MediaTek Inc.</a:t>
                      </a:r>
                      <a:endParaRPr lang="de-AT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520022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3"/>
                        </a:rPr>
                        <a:t>SP-241317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P-CR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Approval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 related activities in AI/ML for NG-RAN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NEC Corporation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8466657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4"/>
                        </a:rPr>
                        <a:t>SP-241325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22.850: Rel-19 </a:t>
                      </a:r>
                      <a:r>
                        <a:rPr lang="en-GB" sz="800" dirty="0" err="1">
                          <a:effectLst/>
                        </a:rPr>
                        <a:t>pCR</a:t>
                      </a:r>
                      <a:r>
                        <a:rPr lang="en-GB" sz="800" dirty="0">
                          <a:effectLst/>
                        </a:rPr>
                        <a:t> TR 22.850 AIML related activities in 3GPP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Nokia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8516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5"/>
                        </a:rPr>
                        <a:t>SP-241338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 related activities on FS_PAIDC_UPF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China Telecom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58622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6"/>
                        </a:rPr>
                        <a:t>SP-241339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 related activities on eNA_Ph3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China Telecom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207206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7"/>
                        </a:rPr>
                        <a:t>SP-241347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 related activities in SA &amp; CT Working Groups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Rakuten Mobile, Inc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9565524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8"/>
                        </a:rPr>
                        <a:t>SP-241351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AI/ML-Related Activities in RAN Working Groups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OPPO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70280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 dirty="0">
                          <a:effectLst/>
                          <a:hlinkClick r:id="rId9"/>
                        </a:rPr>
                        <a:t>SP-241234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P-CR to TR 22.850 SA study on AI/ML Consistency Alignment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SA WG5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720061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10"/>
                        </a:rPr>
                        <a:t>SP-241326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Rel-19 pCR TR 22.850 AIML terminology analysis across 3GPP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Nokia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758034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11"/>
                        </a:rPr>
                        <a:t>SP-241335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22.850: AI/ML Framekwork/Performance monitoring in R18 AIML for air interface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vivo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912688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800" u="sng">
                          <a:effectLst/>
                          <a:hlinkClick r:id="rId12"/>
                        </a:rPr>
                        <a:t>SP-241336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P-CR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>
                          <a:effectLst/>
                        </a:rPr>
                        <a:t>Approval</a:t>
                      </a:r>
                      <a:endParaRPr lang="de-AT" sz="90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22.850: Data collection, ML Model Storage Analytics and ML Model Accuracy Monitoring in Rel-18 eNA_Ph3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en-GB" sz="800" dirty="0">
                          <a:effectLst/>
                        </a:rPr>
                        <a:t>vivo</a:t>
                      </a:r>
                      <a:endParaRPr lang="de-AT" sz="9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4006507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Output documents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A747655D-C1C3-3B51-0D40-14348C8EA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069712"/>
              </p:ext>
            </p:extLst>
          </p:nvPr>
        </p:nvGraphicFramePr>
        <p:xfrm>
          <a:off x="838200" y="2072274"/>
          <a:ext cx="10066153" cy="335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560">
                  <a:extLst>
                    <a:ext uri="{9D8B030D-6E8A-4147-A177-3AD203B41FA5}">
                      <a16:colId xmlns:a16="http://schemas.microsoft.com/office/drawing/2014/main" val="1036932723"/>
                    </a:ext>
                  </a:extLst>
                </a:gridCol>
                <a:gridCol w="809127">
                  <a:extLst>
                    <a:ext uri="{9D8B030D-6E8A-4147-A177-3AD203B41FA5}">
                      <a16:colId xmlns:a16="http://schemas.microsoft.com/office/drawing/2014/main" val="2543392255"/>
                    </a:ext>
                  </a:extLst>
                </a:gridCol>
                <a:gridCol w="786533">
                  <a:extLst>
                    <a:ext uri="{9D8B030D-6E8A-4147-A177-3AD203B41FA5}">
                      <a16:colId xmlns:a16="http://schemas.microsoft.com/office/drawing/2014/main" val="3223576706"/>
                    </a:ext>
                  </a:extLst>
                </a:gridCol>
                <a:gridCol w="899505">
                  <a:extLst>
                    <a:ext uri="{9D8B030D-6E8A-4147-A177-3AD203B41FA5}">
                      <a16:colId xmlns:a16="http://schemas.microsoft.com/office/drawing/2014/main" val="2531868508"/>
                    </a:ext>
                  </a:extLst>
                </a:gridCol>
                <a:gridCol w="2920796">
                  <a:extLst>
                    <a:ext uri="{9D8B030D-6E8A-4147-A177-3AD203B41FA5}">
                      <a16:colId xmlns:a16="http://schemas.microsoft.com/office/drawing/2014/main" val="2486426045"/>
                    </a:ext>
                  </a:extLst>
                </a:gridCol>
                <a:gridCol w="1460704">
                  <a:extLst>
                    <a:ext uri="{9D8B030D-6E8A-4147-A177-3AD203B41FA5}">
                      <a16:colId xmlns:a16="http://schemas.microsoft.com/office/drawing/2014/main" val="3696047102"/>
                    </a:ext>
                  </a:extLst>
                </a:gridCol>
                <a:gridCol w="1257964">
                  <a:extLst>
                    <a:ext uri="{9D8B030D-6E8A-4147-A177-3AD203B41FA5}">
                      <a16:colId xmlns:a16="http://schemas.microsoft.com/office/drawing/2014/main" val="2040628255"/>
                    </a:ext>
                  </a:extLst>
                </a:gridCol>
                <a:gridCol w="1257964">
                  <a:extLst>
                    <a:ext uri="{9D8B030D-6E8A-4147-A177-3AD203B41FA5}">
                      <a16:colId xmlns:a16="http://schemas.microsoft.com/office/drawing/2014/main" val="2245083108"/>
                    </a:ext>
                  </a:extLst>
                </a:gridCol>
              </a:tblGrid>
              <a:tr h="179535"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AI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TD#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Type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Doc </a:t>
                      </a:r>
                      <a:r>
                        <a:rPr lang="de-AT" sz="1100" dirty="0" err="1">
                          <a:effectLst/>
                        </a:rPr>
                        <a:t>For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 err="1">
                          <a:effectLst/>
                        </a:rPr>
                        <a:t>Subject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Source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Work Item 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 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4240938620"/>
                  </a:ext>
                </a:extLst>
              </a:tr>
              <a:tr h="340749">
                <a:tc>
                  <a:txBody>
                    <a:bodyPr/>
                    <a:lstStyle/>
                    <a:p>
                      <a:r>
                        <a:rPr lang="de-AT" sz="800" dirty="0">
                          <a:effectLst/>
                        </a:rPr>
                        <a:t>7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 dirty="0">
                          <a:effectLst/>
                        </a:rPr>
                        <a:t>SP-241326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P-CR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 err="1">
                          <a:effectLst/>
                        </a:rPr>
                        <a:t>Approval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22.850: Rel-19 </a:t>
                      </a:r>
                      <a:r>
                        <a:rPr lang="de-AT" sz="1100" dirty="0" err="1">
                          <a:effectLst/>
                        </a:rPr>
                        <a:t>pCR</a:t>
                      </a:r>
                      <a:r>
                        <a:rPr lang="de-AT" sz="1100" dirty="0">
                          <a:effectLst/>
                        </a:rPr>
                        <a:t> TR 22.850 AIML </a:t>
                      </a:r>
                      <a:r>
                        <a:rPr lang="de-AT" sz="1100" dirty="0" err="1">
                          <a:effectLst/>
                        </a:rPr>
                        <a:t>terminology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r>
                        <a:rPr lang="de-AT" sz="1100" dirty="0" err="1">
                          <a:effectLst/>
                        </a:rPr>
                        <a:t>analysis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r>
                        <a:rPr lang="de-AT" sz="1100" dirty="0" err="1">
                          <a:effectLst/>
                        </a:rPr>
                        <a:t>across</a:t>
                      </a:r>
                      <a:r>
                        <a:rPr lang="de-AT" sz="1100" dirty="0">
                          <a:effectLst/>
                        </a:rPr>
                        <a:t> 3GPP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Nokia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FS_AIML_CAL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 err="1">
                          <a:effectLst/>
                        </a:rPr>
                        <a:t>Revised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r>
                        <a:rPr lang="de-AT" sz="1100" dirty="0" err="1">
                          <a:effectLst/>
                        </a:rPr>
                        <a:t>to</a:t>
                      </a:r>
                      <a:r>
                        <a:rPr lang="de-AT" sz="1100" dirty="0">
                          <a:effectLst/>
                        </a:rPr>
                        <a:t> SP-241394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323437860"/>
                  </a:ext>
                </a:extLst>
              </a:tr>
              <a:tr h="340749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SP-241394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P-CR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22.850: Rel-19 </a:t>
                      </a:r>
                      <a:r>
                        <a:rPr lang="en-US" sz="1100" dirty="0" err="1">
                          <a:effectLst/>
                        </a:rPr>
                        <a:t>pCR</a:t>
                      </a:r>
                      <a:r>
                        <a:rPr lang="en-US" sz="1100" dirty="0">
                          <a:effectLst/>
                        </a:rPr>
                        <a:t> TR 22.850 AIML terminology analysis across 3GPP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Nokia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Revision of SP-241326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4222121362"/>
                  </a:ext>
                </a:extLst>
              </a:tr>
              <a:tr h="340749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SP-241395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 err="1">
                          <a:effectLst/>
                        </a:rPr>
                        <a:t>pCR</a:t>
                      </a:r>
                      <a:r>
                        <a:rPr lang="de-AT" sz="1100" dirty="0">
                          <a:effectLst/>
                        </a:rPr>
                        <a:t> </a:t>
                      </a:r>
                      <a:r>
                        <a:rPr lang="de-AT" sz="1100" dirty="0" err="1">
                          <a:effectLst/>
                        </a:rPr>
                        <a:t>to</a:t>
                      </a:r>
                      <a:r>
                        <a:rPr lang="de-AT" sz="1100" dirty="0">
                          <a:effectLst/>
                        </a:rPr>
                        <a:t> TR 22.850 </a:t>
                      </a:r>
                      <a:r>
                        <a:rPr lang="de-AT" sz="1100" dirty="0" err="1">
                          <a:effectLst/>
                        </a:rPr>
                        <a:t>clause</a:t>
                      </a:r>
                      <a:r>
                        <a:rPr lang="de-AT" sz="1100" dirty="0">
                          <a:effectLst/>
                        </a:rPr>
                        <a:t> 2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Telekom, Nokia, NEC, Rakuten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 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1444815770"/>
                  </a:ext>
                </a:extLst>
              </a:tr>
              <a:tr h="501964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SP-241396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 to TR 22.850 clause 5.1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Telekom, Nokia, Rakuten Mobile Inc.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 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2672634742"/>
                  </a:ext>
                </a:extLst>
              </a:tr>
              <a:tr h="501964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 to TR 22.850 clause 5.2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Telekom, Nokia, vivo, China Telecom, Rakuten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 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3808783457"/>
                  </a:ext>
                </a:extLst>
              </a:tr>
              <a:tr h="501964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SP-241398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 to TR 22.850 clause 5.3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Telekom, Nokia, Mediatek, NEC, vivo, OPPO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 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1550432224"/>
                  </a:ext>
                </a:extLst>
              </a:tr>
              <a:tr h="179535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SP-241399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approval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pCR to TR 22.850 Annex A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 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1723493733"/>
                  </a:ext>
                </a:extLst>
              </a:tr>
              <a:tr h="340749"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7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effectLst/>
                        </a:rPr>
                        <a:t>SP-241400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Discussion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Information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Outcome of the drafting session on FS_AIML_CAL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effectLst/>
                        </a:rPr>
                        <a:t>Deutsche Telekom (Rapporteur)</a:t>
                      </a:r>
                      <a:endParaRPr lang="de-AT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FS_AIML_CAL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160" marR="9160" marT="9160" marB="9160"/>
                </a:tc>
                <a:tc>
                  <a:txBody>
                    <a:bodyPr/>
                    <a:lstStyle/>
                    <a:p>
                      <a:r>
                        <a:rPr lang="de-AT" sz="1100" dirty="0">
                          <a:effectLst/>
                        </a:rPr>
                        <a:t> </a:t>
                      </a:r>
                      <a:endParaRPr lang="de-AT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5951" marR="65951" marT="0" marB="0"/>
                </a:tc>
                <a:extLst>
                  <a:ext uri="{0D108BD9-81ED-4DB2-BD59-A6C34878D82A}">
                    <a16:rowId xmlns:a16="http://schemas.microsoft.com/office/drawing/2014/main" val="402652247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Input documents to be noted</a:t>
            </a:r>
          </a:p>
          <a:p>
            <a:r>
              <a:rPr lang="en-US" altLang="en-US" dirty="0" err="1"/>
              <a:t>pCR</a:t>
            </a:r>
            <a:r>
              <a:rPr lang="en-US" altLang="en-US" dirty="0"/>
              <a:t> for approval</a:t>
            </a:r>
          </a:p>
          <a:p>
            <a:r>
              <a:rPr lang="en-US" altLang="en-US" dirty="0"/>
              <a:t>1-2 Conference calls for further discussion on level of details for contributions to SA#106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499</Words>
  <Application>Microsoft Office PowerPoint</Application>
  <PresentationFormat>Breitbild</PresentationFormat>
  <Paragraphs>145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Times New Roman</vt:lpstr>
      <vt:lpstr>Office Theme</vt:lpstr>
      <vt:lpstr>Report of drafting session on FS_AIML_CAL</vt:lpstr>
      <vt:lpstr>Outline</vt:lpstr>
      <vt:lpstr>Output documents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AIML_drafting, DT</cp:lastModifiedBy>
  <cp:revision>604</cp:revision>
  <dcterms:created xsi:type="dcterms:W3CDTF">2010-02-05T13:52:04Z</dcterms:created>
  <dcterms:modified xsi:type="dcterms:W3CDTF">2024-09-12T04:11:14Z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2024-09-12T02:56:16Z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d2ab7565-ed57-4dec-9f89-1a782ec6d4e8</vt:lpwstr>
  </property>
  <property fmtid="{D5CDD505-2E9C-101B-9397-08002B2CF9AE}" pid="9" name="MSIP_Label_55339bf0-f345-473a-9ec8-6ca7c8197055_ContentBits">
    <vt:lpwstr>0</vt:lpwstr>
  </property>
</Properties>
</file>